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2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70" r:id="rId14"/>
    <p:sldId id="266" r:id="rId15"/>
    <p:sldId id="267" r:id="rId16"/>
    <p:sldId id="268" r:id="rId17"/>
    <p:sldId id="276" r:id="rId18"/>
    <p:sldId id="271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8.86288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04-11T00:41:55.7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0,'27'0'141,"26"0"-141,28 0 15,-28 0-15,27 0 16,-53 0-1,0 0 48,53 0-63,-27 0 16,28 27-16,26-27 0,-27 26 15,54 28-15,-81-54 16,-26 0-1,-1 0-15,81 27 63,27-1-47,107 1-16,-27 27 15,-27-28-15,-80 1 16,-54-27-16,-26 0 15,80 0 564,53 27-564,54 53-15,-80-80 16,26 27-16,-53-1 15,-27 1-15,-53-27 16,-27 27 62,54-27-78,106 0 16,-53 0-1,-27 0-15,27 0 16,-53 27-16,26-27 125,0 0-125,27 26 16,0-26-16,-54 0 15,-26 0-15,27 27 16,26-27 125,27 0-141,0 0 15,80 0 1,-53 0-1,-81 0 48,-26 0-47,26 0-16,-26 27 15,0-27-15,0 0 16,26 0 93,-26 0-93,-1 0-16,1 0 312,0 0-249,0 0-63,-1 0 265,1 0-249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8.86288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04-11T00:41:59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5000 0 0,'-27'0'32,"1"0"-17,-1 0 1,0 0-1,-26 0 1,-1 0 0,-26 27-16,27-1 0,-1-26 15,1 27-15,-28-27 16,55 0-16,-1 27 16,-27-27-16,28 27 15,-1-27-15,-27 0 16,1 26-16,26-26 15,-26 27-15,-1 0 16,1-27-16,-1 0 16,28 27-16,-28-27 15,-26 26-15,53-26 16,0 0-16,-26 27 16,26-27-16,-26 27 31,-1-27-31,1 26 31,26-26-31,-26 27 16,26-27-1,0 0 1,0 27 0,1-27-1,-1 0 1,-27 27-1,1-1-15,26-26 16,1 0-16,-28 0 16,54 27-16,-27-27 15,1 0 1,-1 27 0,-27-27-16,1 0 15,26 0-15,0 0 16,1 27-16,-1-27 15,0 0 1,-26 26 62,-1-26-62,-26 0-16,-27 0 15,-27 27-15,54-27 16,53 0-16,27 27 16,-26-27 62,-54 0-63,-27 27-15,-54-27 16,-79 0-16,79 0 16,-26 0-16,80 0 15,0 0-15,54 0 16,26 0 109,-27 0-109,28 0-16,-28 0 15,1 0-15,-1 0 78,27 26-62,-53-26-16,54 0 16,-28 0 124,27 27-93,-26-27-31,26 27-16,0-27 15,-26 27-15,26-27 16,-26 26 156,26-26-94,0 27 78,0-27-156,1 0 172,-28 27-141,28-27-15,26 26 15,-27-26 16,0 0-47,0 0 219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8.86288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04-11T00:41:55.7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0 0,'27'0'141,"26"0"-141,28 0 15,-28 0-15,27 0 16,-53 0-1,0 0 48,53 0-63,-27 0 16,28 27-16,26-27 0,-27 26 15,54 28-15,-81-54 16,-26 0-1,-1 0-15,81 27 63,27-1-47,107 1-16,-27 27 15,-27-28-15,-80 1 16,-54-27-16,-26 0 15,80 0 564,53 27-564,54 53-15,-80-80 16,26 27-16,-53-1 15,-27 1-15,-53-27 16,-27 27 62,54-27-78,106 0 16,-53 0-1,-27 0-15,27 0 16,-53 27-16,26-27 125,0 0-125,27 26 16,0-26-16,-54 0 15,-26 0-15,27 27 16,26-27 125,27 0-141,0 0 15,80 0 1,-53 0-1,-81 0 48,-26 0-47,26 0-16,-26 27 15,0-27-15,0 0 16,26 0 93,-26 0-93,-1 0-16,1 0 312,0 0-249,0 0-63,-1 0 265,1 0-249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8.86288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04-11T00:41:59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5000 0 0,'-27'0'32,"1"0"-17,-1 0 1,0 0-1,-26 0 1,-1 0 0,-26 27-16,27-1 0,-1-26 15,1 27-15,-28-27 16,55 0-16,-1 27 16,-27-27-16,28 27 15,-1-27-15,-27 0 16,1 26-16,26-26 15,-26 27-15,-1 0 16,1-27-16,-1 0 16,28 27-16,-28-27 15,-26 26-15,53-26 16,0 0-16,-26 27 16,26-27-16,-26 27 31,-1-27-31,1 26 31,26-26-31,-26 27 16,26-27-1,0 0 1,0 27 0,1-27-1,-1 0 1,-27 27-1,1-1-15,26-26 16,1 0-16,-28 0 16,54 27-16,-27-27 15,1 0 1,-1 27 0,-27-27-16,1 0 15,26 0-15,0 0 16,1 27-16,-1-27 15,0 0 1,-26 26 62,-1-26-62,-26 0-16,-27 0 15,-27 27-15,54-27 16,53 0-16,27 27 16,-26-27 62,-54 0-63,-27 27-15,-54-27 16,-79 0-16,79 0 16,-26 0-16,80 0 15,0 0-15,54 0 16,26 0 109,-27 0-109,28 0-16,-28 0 15,1 0-15,-1 0 78,27 26-62,-53-26-16,54 0 16,-28 0 124,27 27-93,-26-27-31,26 27-16,0-27 15,-26 27-15,26-27 16,-26 26 156,26-26-94,0 27 78,0-27-156,1 0 172,-28 27-141,28-27-15,26 26 15,-27-26 16,0 0-47,0 0 219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0DC-FEB1-4785-9036-ADBEC7C79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099A8-4BE5-4F3F-87B9-A966C2BE6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51A00-0680-4CF9-882C-90C2AD57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04/11/2020	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EE035-BA5E-432F-BBD4-7FCB5E35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Community Meeting w/ Councilman John Gran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707AA-F3CF-4072-9E26-1426098C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0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5FA1-1DDC-432F-A51B-F1EFE9D0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A34BB-E811-4084-8728-971EDE96D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A400F-95FE-411C-AB10-B5C7E541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D64C-3E9C-4EBD-BEDE-801FE6ED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B395-E821-4C70-A6F5-DDE1EF14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3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7C1FA-52E6-4673-A5EC-5FBEB4563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EC0B2-3452-42DC-975F-8E0D535C3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52DF-9D71-40E5-BC13-4C52B015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18D6-F73C-4CA4-ACCA-13D9BC8A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21F0-8143-4316-BBE7-8F071E61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3D33-EA91-4181-AB03-4484BBBC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A911-8E36-47B9-9B8A-C76B4F294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5615-71AB-4495-AE63-D856907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1392F-3AF8-4EEE-8E81-5C790CFE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D3E-E263-4191-94EB-BE9D224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A1B4-7442-49F6-9FF7-49E68659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B8D4-FE7A-454E-8DAE-506DA01B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B4CE-745E-4BD6-8417-A180B9A5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4527D-6FFD-48BB-AD12-134B6754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09CA-187D-4318-A153-9063D60C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34DD-3DE2-4FFE-BF9F-9D6F1EE4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E48E-C24F-43C0-A8CD-47739F53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D1045-094C-4554-8AE3-613B5A1D7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164E2-8CC8-44C3-8EBA-6E1031C1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32CC7-DFDD-4349-9BF5-C54AE9F3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34FFD-5440-42EE-886A-D5C93834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696F-2F31-4D82-B872-944762FB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753A-F494-4F2D-BD0A-215E14D70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4FBB8-B76C-4B58-AF35-0F786F6E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D743-7235-49AA-9079-A0B00D22C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B27B8-147B-4BED-B131-D478E8B42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DF6B0-D60B-48A8-872D-A64415C4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2F918-E1C9-4E52-8995-484D16A5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9382B-0864-4B3B-83D1-D892043D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63B0-9CF1-4339-BE44-A1106D7F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6AEA4-54AD-475C-8722-1B722874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EAF7A-FE2A-45B3-A4B7-51AB9623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E4D7F-3D16-4FE0-9CCE-0EB6584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DA238-9D4D-420A-BF31-4C02DE1A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0639-1120-4C9E-BE5E-5625DBA8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84E1D-C9E2-4077-B707-9DED4F74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3E10-DB53-4EEA-9E30-1B7646CA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CD3C-26C8-47F2-9193-5B90DD40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40349-76D0-42EA-A998-12EF62B29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859BB-7B8D-46D5-92D5-D7579C1D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0918B-8491-479D-86D5-6AAED6B3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5D7B9-DD41-47D5-BCC0-2D00200B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6E90-BA19-4DFC-BD60-DE417F6F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D11DC-AE85-463E-B20E-BF3C8B3E0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318A-BC1C-4CE8-82EA-EBED8D887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E2A7-749F-42CB-A25D-C7E0F15D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4BFE-B7DB-4B17-9268-46440C595D2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02EF6-DB4A-4176-A48E-F1C3861C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7207-6B26-4E56-8115-A6E97FA1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02BCB-5D8E-4C13-9292-CBB36178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CB9A-23A9-47C0-B8AB-D7F956AB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B63D2-E054-4F15-A66D-9ECFF3442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04/11/2020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C48FB-9649-491F-8757-7D662A34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Community Meeting w/ Councilman John Gran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D35B-8242-4C2A-9B7C-E4DD70784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CE76-4E5C-4E2E-964F-7D9B346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cc02.safelinks.protection.outlook.com/?url=http%3A%2F%2Fr20.rs6.net%2Ftn.jsp%3Ff%3D001-Y2aGczYnBMqm70QaAFVp20i5ukCrtk2PcqfgOCDzSWLwxyBFTSBtEap7ouS9lXHn7QlafMwi2dg7Sio5jNWxaFy-sUQ9e-0JEN8-Hj44nJgJoGib0oo7TtptAoIBhC4uBfrsOFBw7qaUgWJodJ5Wg%3D%3D%26c%3Dr4M-W30-9xXUwuskLjgGm8FUtkoC0JNKwho8I8Lr-SzGqaUcw1U_5A%3D%3D%26ch%3DdcVH51Tl99i5AoBtrkMo6hb4e5l400DGVVe46DY3JssiB04O8CEZFA%3D%3D&amp;data=02%7C01%7Cjohn.gran%40redondo.org%7C1dcf04c64dc74b625f3708d7d739a8c1%7C08ea6101a7cb4984aff676e3d00172df%7C0%7C0%7C637214514970309680&amp;sdata=A70Y2ZoE1mnVrFZHNECiKkRNYtCYhMSVYvsoUx6fhvA%3D&amp;reserved=0" TargetMode="External"/><Relationship Id="rId4" Type="http://schemas.openxmlformats.org/officeDocument/2006/relationships/hyperlink" Target="https://gcc02.safelinks.protection.outlook.com/?url=http%3A%2F%2Fr20.rs6.net%2Ftn.jsp%3Ff%3D001-Y2aGczYnBMqm70QaAFVp20i5ukCrtk2PcqfgOCDzSWLwxyBFTSBtKtE6e2LWdbqDSQ3XQHnJA8x-HlPIQUlXdI1PVNRBs_S1qkzBuOUznqvVWM-1Z9tp_WMvn9xuSGh7_iK9fl6Y-1uJtQq1kvAeIyLyum9V9bHiPvVAZPRCzv3cPuytOJAhA%3D%3D%26c%3Dr4M-W30-9xXUwuskLjgGm8FUtkoC0JNKwho8I8Lr-SzGqaUcw1U_5A%3D%3D%26ch%3DdcVH51Tl99i5AoBtrkMo6hb4e5l400DGVVe46DY3JssiB04O8CEZFA%3D%3D&amp;data=02%7C01%7Cjohn.gran%40redondo.org%7C1dcf04c64dc74b625f3708d7d739a8c1%7C08ea6101a7cb4984aff676e3d00172df%7C0%7C0%7C637214514970289759&amp;sdata=o3PXsN8JkUub4T1vsVKr2JSq2znLub7W0ni3HEXz0xI%3D&amp;reserved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ondo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chd.org/newsletter-sign" TargetMode="External"/><Relationship Id="rId5" Type="http://schemas.openxmlformats.org/officeDocument/2006/relationships/hyperlink" Target="http://www.bchd.com/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gran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ohngran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ondo.org/depts/city_manager/coronavirus_update.as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building&#10;&#10;Description automatically generated">
            <a:extLst>
              <a:ext uri="{FF2B5EF4-FFF2-40B4-BE49-F238E27FC236}">
                <a16:creationId xmlns:a16="http://schemas.microsoft.com/office/drawing/2014/main" id="{04F52CEB-93C2-4699-8ECC-BAE1B0A54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85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6B351-44BF-4F74-BCB7-769475ACC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650" y="0"/>
            <a:ext cx="5943600" cy="1885950"/>
          </a:xfrm>
          <a:solidFill>
            <a:schemeClr val="accent1">
              <a:alpha val="57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Virtual Community Meeting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FC570D-ED3E-4546-8D70-77E7CDF20DCA}"/>
                  </a:ext>
                </a:extLst>
              </p14:cNvPr>
              <p14:cNvContentPartPr/>
              <p14:nvPr/>
            </p14:nvContentPartPr>
            <p14:xfrm>
              <a:off x="7748261" y="6217958"/>
              <a:ext cx="1867680" cy="223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FC570D-ED3E-4546-8D70-77E7CDF20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9261" y="6208958"/>
                <a:ext cx="18853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8D83A7-293E-42A8-89F4-3728DED1B048}"/>
                  </a:ext>
                </a:extLst>
              </p14:cNvPr>
              <p14:cNvContentPartPr/>
              <p14:nvPr/>
            </p14:nvContentPartPr>
            <p14:xfrm>
              <a:off x="7854101" y="6217958"/>
              <a:ext cx="1800360" cy="308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8D83A7-293E-42A8-89F4-3728DED1B0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5101" y="6208958"/>
                <a:ext cx="1818000" cy="325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DEC459D-CF5F-4DDA-B9FC-FB35648765AF}"/>
              </a:ext>
            </a:extLst>
          </p:cNvPr>
          <p:cNvSpPr/>
          <p:nvPr/>
        </p:nvSpPr>
        <p:spPr>
          <a:xfrm>
            <a:off x="9289934" y="4312080"/>
            <a:ext cx="2184632" cy="750770"/>
          </a:xfrm>
          <a:prstGeom prst="wedgeRoundRectCallout">
            <a:avLst>
              <a:gd name="adj1" fmla="val -86481"/>
              <a:gd name="adj2" fmla="val 2227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Sorry, You are on Your Own Today!</a:t>
            </a:r>
          </a:p>
        </p:txBody>
      </p:sp>
    </p:spTree>
    <p:extLst>
      <p:ext uri="{BB962C8B-B14F-4D97-AF65-F5344CB8AC3E}">
        <p14:creationId xmlns:p14="http://schemas.microsoft.com/office/powerpoint/2010/main" val="58728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837F8-90E0-4C04-9278-199724C5C746}"/>
              </a:ext>
            </a:extLst>
          </p:cNvPr>
          <p:cNvSpPr txBox="1"/>
          <p:nvPr/>
        </p:nvSpPr>
        <p:spPr>
          <a:xfrm>
            <a:off x="1299715" y="483731"/>
            <a:ext cx="846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ALL of our safety, please Do Your Best to Comply with the Local, County and State Orders – We are all in this together.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8438D8-34CB-453A-91C9-FFCB0FE0B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82" y="1431110"/>
            <a:ext cx="4216983" cy="4026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9A9C1-73BE-4113-A6B8-399AD2ABC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41" y="1961820"/>
            <a:ext cx="2996565" cy="2002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1502E0-5739-4496-9344-E4BB38657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909" y="1400146"/>
            <a:ext cx="3050497" cy="2147436"/>
          </a:xfrm>
          <a:prstGeom prst="rect">
            <a:avLst/>
          </a:prstGeom>
        </p:spPr>
      </p:pic>
      <p:pic>
        <p:nvPicPr>
          <p:cNvPr id="12" name="Picture 11" descr="A close up of a bottle&#10;&#10;Description automatically generated">
            <a:extLst>
              <a:ext uri="{FF2B5EF4-FFF2-40B4-BE49-F238E27FC236}">
                <a16:creationId xmlns:a16="http://schemas.microsoft.com/office/drawing/2014/main" id="{E7AE74EB-1C3A-4805-9A52-046275E17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7" y="4365008"/>
            <a:ext cx="2828571" cy="224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49587-EB2B-4A61-AD00-195C1898AB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909" y="4224963"/>
            <a:ext cx="25622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751077" y="771145"/>
            <a:ext cx="954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Second Poll – Social Distancing Issue: What Should You Do?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30496-9C31-4B1A-987F-76D7D96C58F3}"/>
              </a:ext>
            </a:extLst>
          </p:cNvPr>
          <p:cNvSpPr/>
          <p:nvPr/>
        </p:nvSpPr>
        <p:spPr>
          <a:xfrm>
            <a:off x="683394" y="1611216"/>
            <a:ext cx="11104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2333"/>
                </a:solidFill>
                <a:effectLst/>
                <a:latin typeface="Lato"/>
              </a:rPr>
              <a:t>A group of neighbors are not “Socially Distancing” while also letting their kids run around.   What do you do?</a:t>
            </a:r>
          </a:p>
          <a:p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  <a:p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1: Yell out of the window, “What the Heck are you Doing?  Get Away From Each Other!”</a:t>
            </a:r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  <a:p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2: Write a searing post on Nextdoor.com with Pictures – get lots of comments. 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3: Text Councilman John Gran and tell him to break that group up immediately!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4: Do Nothing – Host a Zoom Virtual Happy Hour and share the details with friends.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5: Call the Police Administration Line </a:t>
            </a:r>
            <a:r>
              <a:rPr lang="en-US" sz="2000" b="1" i="0" dirty="0">
                <a:solidFill>
                  <a:srgbClr val="232333"/>
                </a:solidFill>
                <a:effectLst/>
                <a:latin typeface="Lato"/>
              </a:rPr>
              <a:t>310-379-5411</a:t>
            </a: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 and provide the details</a:t>
            </a:r>
          </a:p>
        </p:txBody>
      </p:sp>
    </p:spTree>
    <p:extLst>
      <p:ext uri="{BB962C8B-B14F-4D97-AF65-F5344CB8AC3E}">
        <p14:creationId xmlns:p14="http://schemas.microsoft.com/office/powerpoint/2010/main" val="283433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F55205-EFF4-4ED2-93A8-6B5C5EAF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77" y="0"/>
            <a:ext cx="38576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CABE6-C19C-4D4D-B4A6-5A4D4F2E31A6}"/>
              </a:ext>
            </a:extLst>
          </p:cNvPr>
          <p:cNvSpPr txBox="1"/>
          <p:nvPr/>
        </p:nvSpPr>
        <p:spPr>
          <a:xfrm>
            <a:off x="596766" y="1857676"/>
            <a:ext cx="34554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Correct Answer:</a:t>
            </a:r>
          </a:p>
          <a:p>
            <a:endParaRPr lang="en-US" dirty="0"/>
          </a:p>
          <a:p>
            <a:r>
              <a:rPr lang="en-US" dirty="0"/>
              <a:t>Call the Police Non-Emergency Number and let them know all the details.</a:t>
            </a:r>
          </a:p>
          <a:p>
            <a:endParaRPr lang="en-US" dirty="0"/>
          </a:p>
          <a:p>
            <a:r>
              <a:rPr lang="en-US" dirty="0"/>
              <a:t>The Police have personnel that will check this type of activity out, without pulling resources away from “regular” police work.</a:t>
            </a:r>
          </a:p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1536D5-5EF9-479E-AA24-7A54533DF4CF}"/>
              </a:ext>
            </a:extLst>
          </p:cNvPr>
          <p:cNvSpPr/>
          <p:nvPr/>
        </p:nvSpPr>
        <p:spPr>
          <a:xfrm flipH="1">
            <a:off x="7276147" y="2512194"/>
            <a:ext cx="3960400" cy="166617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Tip: You Should Put this Number in your Phone’s Contacts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1B795-0BD4-4471-9820-78BCCEC2A189}"/>
              </a:ext>
            </a:extLst>
          </p:cNvPr>
          <p:cNvSpPr txBox="1"/>
          <p:nvPr/>
        </p:nvSpPr>
        <p:spPr>
          <a:xfrm>
            <a:off x="7678302" y="4594853"/>
            <a:ext cx="3718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thanks to </a:t>
            </a:r>
            <a:br>
              <a:rPr lang="en-US" dirty="0"/>
            </a:br>
            <a:r>
              <a:rPr lang="en-US" b="1" dirty="0"/>
              <a:t>Councilwoman Laura Emdee </a:t>
            </a:r>
            <a:br>
              <a:rPr lang="en-US" dirty="0"/>
            </a:br>
            <a:r>
              <a:rPr lang="en-US" dirty="0"/>
              <a:t>for the picture / graphics!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DE809-1AF9-47C5-904A-92D786FC74A5}"/>
              </a:ext>
            </a:extLst>
          </p:cNvPr>
          <p:cNvSpPr txBox="1"/>
          <p:nvPr/>
        </p:nvSpPr>
        <p:spPr>
          <a:xfrm>
            <a:off x="8498126" y="634411"/>
            <a:ext cx="2935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Important:</a:t>
            </a:r>
          </a:p>
          <a:p>
            <a:r>
              <a:rPr lang="en-US" dirty="0"/>
              <a:t>If you do have an emergency </a:t>
            </a:r>
          </a:p>
          <a:p>
            <a:r>
              <a:rPr lang="en-US" dirty="0"/>
              <a:t>always Call 911!</a:t>
            </a:r>
          </a:p>
        </p:txBody>
      </p:sp>
    </p:spTree>
    <p:extLst>
      <p:ext uri="{BB962C8B-B14F-4D97-AF65-F5344CB8AC3E}">
        <p14:creationId xmlns:p14="http://schemas.microsoft.com/office/powerpoint/2010/main" val="67396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4BE45-518C-4397-9CB5-B96D3A8A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54" y="1433538"/>
            <a:ext cx="3990924" cy="3990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9C7C8-DAD2-4D90-A455-CAFFA97F5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394" y="1433538"/>
            <a:ext cx="3188728" cy="3990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3DD34C-AD4E-4D57-8613-D22FA19B8571}"/>
              </a:ext>
            </a:extLst>
          </p:cNvPr>
          <p:cNvSpPr txBox="1"/>
          <p:nvPr/>
        </p:nvSpPr>
        <p:spPr>
          <a:xfrm>
            <a:off x="1415220" y="580863"/>
            <a:ext cx="545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are our First Responders Doing?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08D043-E05F-4876-B7BE-AB6DACA32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7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0" y="580863"/>
            <a:ext cx="545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are our First Responders Doing?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22A12-282C-49F0-B946-AE14370ADCA2}"/>
              </a:ext>
            </a:extLst>
          </p:cNvPr>
          <p:cNvSpPr/>
          <p:nvPr/>
        </p:nvSpPr>
        <p:spPr>
          <a:xfrm>
            <a:off x="1415221" y="1485564"/>
            <a:ext cx="10414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How are the Fire Department and Police Department handling issues?</a:t>
            </a:r>
          </a:p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2D6AC-7B62-450A-8F83-291FD60E2F51}"/>
              </a:ext>
            </a:extLst>
          </p:cNvPr>
          <p:cNvSpPr txBox="1"/>
          <p:nvPr/>
        </p:nvSpPr>
        <p:spPr>
          <a:xfrm>
            <a:off x="1415221" y="2253199"/>
            <a:ext cx="86706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 shifts, engagement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Sworn officers are wearing the blue uniforms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Fire Department monitors temperatures every 12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Police crews do not interact during shift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 testing and accommodations – before, during and after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Contingency plans in place should significant members become COVID-19 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0" y="580863"/>
            <a:ext cx="652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COVID-19 Testing:  What Do I Need to Know?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65BBF-275D-412D-B519-3EA72382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85" y="4100473"/>
            <a:ext cx="3505200" cy="1362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2DF874-668D-4A29-AD89-035ECD9BE965}"/>
              </a:ext>
            </a:extLst>
          </p:cNvPr>
          <p:cNvSpPr/>
          <p:nvPr/>
        </p:nvSpPr>
        <p:spPr>
          <a:xfrm>
            <a:off x="1415220" y="1397675"/>
            <a:ext cx="92083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If you are experiencing acute symptoms such as severe shortness of breath or are in distress related to COVID-19 symptoms, contact your physician. </a:t>
            </a:r>
          </a:p>
          <a:p>
            <a:endParaRPr lang="en-US" sz="2000" b="1" dirty="0"/>
          </a:p>
          <a:p>
            <a:r>
              <a:rPr lang="en-US" sz="2000" b="1" dirty="0">
                <a:effectLst/>
              </a:rPr>
              <a:t>If it is an emergency, dial 911.</a:t>
            </a:r>
            <a:br>
              <a:rPr lang="en-US" sz="2000" dirty="0"/>
            </a:br>
            <a:r>
              <a:rPr lang="en-US" sz="2000" dirty="0">
                <a:effectLst/>
              </a:rPr>
              <a:t> </a:t>
            </a:r>
            <a:br>
              <a:rPr lang="en-US" sz="2000" dirty="0"/>
            </a:br>
            <a:r>
              <a:rPr lang="en-US" sz="2000" dirty="0">
                <a:effectLst/>
              </a:rPr>
              <a:t>For more questions about testing, please visit </a:t>
            </a:r>
            <a:r>
              <a:rPr lang="en-US" sz="200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City of Los Angeles' FAQ </a:t>
            </a:r>
            <a:r>
              <a:rPr lang="en-US" sz="2000" dirty="0">
                <a:effectLst/>
              </a:rPr>
              <a:t>for answers to frequently asked questions.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22307-F0F9-4B98-8AAF-B0A45EBEBA8B}"/>
              </a:ext>
            </a:extLst>
          </p:cNvPr>
          <p:cNvSpPr/>
          <p:nvPr/>
        </p:nvSpPr>
        <p:spPr>
          <a:xfrm>
            <a:off x="5155933" y="3918437"/>
            <a:ext cx="6523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If you or someone you know in the Beach Cities needs assistance with errands, health-related information or referral, please call our Assistance, Information &amp; Referral line at </a:t>
            </a:r>
            <a:r>
              <a:rPr lang="en-US" sz="2000" b="1" i="0" dirty="0">
                <a:effectLst/>
              </a:rPr>
              <a:t>310-374-3426, ext. 256</a:t>
            </a:r>
            <a:r>
              <a:rPr lang="en-US" sz="2000" b="0" i="0" dirty="0">
                <a:effectLst/>
              </a:rPr>
              <a:t>, seven days a week, 8:30 a.m. – 5 p.m. You can also visit us online at </a:t>
            </a:r>
            <a:r>
              <a:rPr lang="en-US" sz="2000" b="1" i="0" u="sng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bchd.org/resources</a:t>
            </a:r>
            <a:r>
              <a:rPr lang="en-US" sz="2000" b="0" i="0" dirty="0">
                <a:effectLst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912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001334" y="596531"/>
            <a:ext cx="652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COVID-19 Testing:  What Do I Need to Know?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23D062-9141-4568-9516-02964237C5D5}"/>
              </a:ext>
            </a:extLst>
          </p:cNvPr>
          <p:cNvSpPr/>
          <p:nvPr/>
        </p:nvSpPr>
        <p:spPr>
          <a:xfrm>
            <a:off x="1001334" y="1390983"/>
            <a:ext cx="7052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LACDPH COVID-19 Testing at the South Bay Galleria</a:t>
            </a:r>
            <a:br>
              <a:rPr lang="en-US" b="1" dirty="0"/>
            </a:br>
            <a:endParaRPr lang="en-US" sz="2000" i="0" dirty="0">
              <a:solidFill>
                <a:srgbClr val="0000CD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i="0" dirty="0">
                <a:solidFill>
                  <a:srgbClr val="0000CD"/>
                </a:solidFill>
                <a:effectLst/>
              </a:rPr>
              <a:t>Testing will be for people over 65 who have symptoms.</a:t>
            </a:r>
            <a:endParaRPr lang="en-US" sz="2000" i="0" dirty="0">
              <a:solidFill>
                <a:srgbClr val="757575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i="0" dirty="0">
                <a:solidFill>
                  <a:srgbClr val="0000CD"/>
                </a:solidFill>
                <a:effectLst/>
              </a:rPr>
              <a:t>Testing is "by appointment" - No walk-ups will be taken</a:t>
            </a:r>
            <a:endParaRPr lang="en-US" sz="2000" i="0" dirty="0">
              <a:solidFill>
                <a:srgbClr val="757575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i="0" dirty="0">
                <a:solidFill>
                  <a:srgbClr val="0000CD"/>
                </a:solidFill>
                <a:effectLst/>
              </a:rPr>
              <a:t>You must schedule an appointment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0" dirty="0">
                <a:solidFill>
                  <a:srgbClr val="0000CD"/>
                </a:solidFill>
                <a:effectLst/>
              </a:rPr>
              <a:t>Completely Safe, You stay in your car, results within 48 hours.</a:t>
            </a:r>
            <a:endParaRPr lang="en-US" sz="2000" i="0" dirty="0">
              <a:solidFill>
                <a:srgbClr val="757575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i="0" dirty="0">
                <a:solidFill>
                  <a:srgbClr val="0000CD"/>
                </a:solidFill>
                <a:effectLst/>
              </a:rPr>
              <a:t>Testing began last Saturday (04/04/2020).</a:t>
            </a:r>
            <a:endParaRPr lang="en-US" sz="2000" i="0" dirty="0">
              <a:solidFill>
                <a:srgbClr val="757575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65BBF-275D-412D-B519-3EA72382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2" y="4785979"/>
            <a:ext cx="3505200" cy="1362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AA0F53-C649-422E-9EFB-D963093D21AC}"/>
              </a:ext>
            </a:extLst>
          </p:cNvPr>
          <p:cNvSpPr/>
          <p:nvPr/>
        </p:nvSpPr>
        <p:spPr>
          <a:xfrm>
            <a:off x="5003410" y="5026432"/>
            <a:ext cx="4401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If you have questions, call The BCHD Hotline</a:t>
            </a:r>
            <a:br>
              <a:rPr lang="en-US" b="1" dirty="0"/>
            </a:br>
            <a:r>
              <a:rPr lang="en-US" b="1" dirty="0"/>
              <a:t>310-374-3426, ext. 256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54E690-85E8-4734-825A-4BDB1E67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46" y="1786743"/>
            <a:ext cx="3125018" cy="1950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05E77D-2C65-48B5-BD44-C983F246A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570" y="562975"/>
            <a:ext cx="1457325" cy="1133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5242F8-1460-4448-93B1-1F0652C39B09}"/>
              </a:ext>
            </a:extLst>
          </p:cNvPr>
          <p:cNvSpPr txBox="1"/>
          <p:nvPr/>
        </p:nvSpPr>
        <p:spPr>
          <a:xfrm>
            <a:off x="1001334" y="3907205"/>
            <a:ext cx="5984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mentioned previously, If you are feeling ill, call your doctor.</a:t>
            </a:r>
            <a:br>
              <a:rPr lang="en-US" dirty="0"/>
            </a:br>
            <a:r>
              <a:rPr lang="en-US" dirty="0"/>
              <a:t>If you are having an emergency, Call 911</a:t>
            </a:r>
          </a:p>
        </p:txBody>
      </p:sp>
    </p:spTree>
    <p:extLst>
      <p:ext uri="{BB962C8B-B14F-4D97-AF65-F5344CB8AC3E}">
        <p14:creationId xmlns:p14="http://schemas.microsoft.com/office/powerpoint/2010/main" val="257793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751077" y="771145"/>
            <a:ext cx="1047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Third Poll – Where do you currently get your Local Information?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30496-9C31-4B1A-987F-76D7D96C58F3}"/>
              </a:ext>
            </a:extLst>
          </p:cNvPr>
          <p:cNvSpPr/>
          <p:nvPr/>
        </p:nvSpPr>
        <p:spPr>
          <a:xfrm>
            <a:off x="683394" y="1611216"/>
            <a:ext cx="11104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2333"/>
                </a:solidFill>
                <a:effectLst/>
                <a:latin typeface="Lato"/>
              </a:rPr>
              <a:t>For Local COVID-19 information I go to the following places:</a:t>
            </a:r>
          </a:p>
          <a:p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  <a:p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1: Facebook, Instagram, Nextdoor – Online Social Media Sites</a:t>
            </a:r>
          </a:p>
          <a:p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  <a:p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2: Beach Reporter and Easy Reader – Online and Print News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3: Redondo Beach’s Official Website – City’s Communication Platforms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4: Beach Cities Health District – Newsletters and Website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5: </a:t>
            </a:r>
            <a:r>
              <a:rPr lang="en-US" sz="2000" dirty="0">
                <a:solidFill>
                  <a:srgbClr val="232333"/>
                </a:solidFill>
                <a:latin typeface="Lato"/>
              </a:rPr>
              <a:t>Online news sources – Dailybreeze.com, LATimes.com, etc.</a:t>
            </a:r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4914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 Can I Get Local Information?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pic>
        <p:nvPicPr>
          <p:cNvPr id="4100" name="Picture 4" descr="Green Grass Background 905*900 transprent Png Free Download ...">
            <a:extLst>
              <a:ext uri="{FF2B5EF4-FFF2-40B4-BE49-F238E27FC236}">
                <a16:creationId xmlns:a16="http://schemas.microsoft.com/office/drawing/2014/main" id="{7D72E3FC-8E6C-4256-B200-6575FCBA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99" y="1551824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F9DA11-1E90-410D-889A-10EC95E4B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67" y="1551824"/>
            <a:ext cx="2184400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17F05-0E6E-4E83-84D8-8E55E06D4194}"/>
              </a:ext>
            </a:extLst>
          </p:cNvPr>
          <p:cNvSpPr txBox="1"/>
          <p:nvPr/>
        </p:nvSpPr>
        <p:spPr>
          <a:xfrm>
            <a:off x="6919856" y="2141570"/>
            <a:ext cx="2800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Other </a:t>
            </a:r>
            <a:br>
              <a:rPr lang="en-US" sz="2800" dirty="0"/>
            </a:br>
            <a:r>
              <a:rPr lang="en-US" sz="2800" dirty="0"/>
              <a:t>Social Media Sites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15221" y="4194720"/>
            <a:ext cx="982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Good:  For Connecting with Neighbors and Friends – Sharing your experiences</a:t>
            </a:r>
          </a:p>
          <a:p>
            <a:endParaRPr lang="en-US" sz="2400" dirty="0"/>
          </a:p>
          <a:p>
            <a:r>
              <a:rPr lang="en-US" sz="2400" dirty="0"/>
              <a:t>Bad:     Lots of Opinions, Complaints, Rumors and Potential Mis-Information</a:t>
            </a:r>
          </a:p>
        </p:txBody>
      </p:sp>
    </p:spTree>
    <p:extLst>
      <p:ext uri="{BB962C8B-B14F-4D97-AF65-F5344CB8AC3E}">
        <p14:creationId xmlns:p14="http://schemas.microsoft.com/office/powerpoint/2010/main" val="136314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 Can I Get Local Information?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 #1:  </a:t>
            </a:r>
            <a:r>
              <a:rPr lang="en-US" sz="2400" dirty="0">
                <a:hlinkClick r:id="rId3"/>
              </a:rPr>
              <a:t>www.Redondo.org</a:t>
            </a:r>
            <a:r>
              <a:rPr lang="en-US" sz="2400" dirty="0"/>
              <a:t> – Our City’s Official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20F80-CEB5-4677-BBA7-23163668C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56" y="1940674"/>
            <a:ext cx="6391088" cy="44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brown and white dog&#10;&#10;Description automatically generated">
            <a:extLst>
              <a:ext uri="{FF2B5EF4-FFF2-40B4-BE49-F238E27FC236}">
                <a16:creationId xmlns:a16="http://schemas.microsoft.com/office/drawing/2014/main" id="{D24BB341-716E-4A07-9430-D1269EF7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9" y="972153"/>
            <a:ext cx="5346438" cy="45944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B04D7-0890-4020-8F6D-A3E8458A6D55}"/>
              </a:ext>
            </a:extLst>
          </p:cNvPr>
          <p:cNvSpPr/>
          <p:nvPr/>
        </p:nvSpPr>
        <p:spPr>
          <a:xfrm>
            <a:off x="6096000" y="972153"/>
            <a:ext cx="55838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VIA COMPUTER: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 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u="sng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To participate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: Click on “Raise Hand” button to request to speak on any given agenda item and begin speaking when prompted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Also, if you don’t want speak you can send me your question via the “Chat” function within Zoom. send me your question and I’ll read and answer if for you.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VIA PHONE: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u="sng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To participate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: Press *9 at the time your requested agenda item is called and begin speaking when prompted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Sorry, no chat available for “Phone Only” folks.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714B9-49AA-4F98-83D5-EC648267260F}"/>
              </a:ext>
            </a:extLst>
          </p:cNvPr>
          <p:cNvSpPr txBox="1"/>
          <p:nvPr/>
        </p:nvSpPr>
        <p:spPr>
          <a:xfrm>
            <a:off x="2823411" y="465475"/>
            <a:ext cx="55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Today’s Meeting, here’s how you can ask questions: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5C010D-9114-4A68-A599-B98358E3D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 Can I Get Local Information?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 #2: Beach Cities Health District – Newsletters and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634C5-4D41-470A-B090-20BDBD6F4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57" y="2023598"/>
            <a:ext cx="3505200" cy="1362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D8B52-18A6-42E8-AC33-A96217CBE23C}"/>
              </a:ext>
            </a:extLst>
          </p:cNvPr>
          <p:cNvSpPr/>
          <p:nvPr/>
        </p:nvSpPr>
        <p:spPr>
          <a:xfrm>
            <a:off x="5311418" y="2371924"/>
            <a:ext cx="4401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If you have questions, call The BCHD Hotline</a:t>
            </a:r>
            <a:br>
              <a:rPr lang="en-US" b="1" dirty="0"/>
            </a:br>
            <a:r>
              <a:rPr lang="en-US" b="1" dirty="0"/>
              <a:t>310-374-3426, ext. 256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CEC3A-182C-4F42-AB5E-D55A38CB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667" y="3630841"/>
            <a:ext cx="3083141" cy="2431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B0091-2489-4C95-B380-036FEA28A8A9}"/>
              </a:ext>
            </a:extLst>
          </p:cNvPr>
          <p:cNvSpPr txBox="1"/>
          <p:nvPr/>
        </p:nvSpPr>
        <p:spPr>
          <a:xfrm>
            <a:off x="5377813" y="3697036"/>
            <a:ext cx="4335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Sign Up for their Weekly Newsletter: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visit  </a:t>
            </a:r>
            <a:r>
              <a:rPr lang="en-US" sz="2000" dirty="0">
                <a:hlinkClick r:id="rId5"/>
              </a:rPr>
              <a:t>www.BCHD.com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https://www.bchd.org/newsletter-sign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09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 Can I Get Local Information?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 #3:  South Bay Alerts – Text and Email Alerts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6A267D-4159-4CFA-8D30-54261C28B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8890"/>
            <a:ext cx="5107717" cy="3620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36659-D995-481B-BC76-DBAE2AFE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07" y="2445744"/>
            <a:ext cx="4810135" cy="3467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AB293-55F1-4FE6-B6DA-7B5E951494B4}"/>
              </a:ext>
            </a:extLst>
          </p:cNvPr>
          <p:cNvSpPr txBox="1"/>
          <p:nvPr/>
        </p:nvSpPr>
        <p:spPr>
          <a:xfrm>
            <a:off x="1925672" y="1927421"/>
            <a:ext cx="25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www.AlertSouthBay.com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FD9F8-0A06-4987-868A-982A8803E729}"/>
              </a:ext>
            </a:extLst>
          </p:cNvPr>
          <p:cNvSpPr txBox="1"/>
          <p:nvPr/>
        </p:nvSpPr>
        <p:spPr>
          <a:xfrm>
            <a:off x="6805128" y="1927421"/>
            <a:ext cx="36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 Up via Text – ALERTSB to 888777</a:t>
            </a:r>
          </a:p>
        </p:txBody>
      </p:sp>
    </p:spTree>
    <p:extLst>
      <p:ext uri="{BB962C8B-B14F-4D97-AF65-F5344CB8AC3E}">
        <p14:creationId xmlns:p14="http://schemas.microsoft.com/office/powerpoint/2010/main" val="309636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 Can I Get Local Information?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 #4:  Email, Text and Call Councilman John Gran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27804-6A97-4059-B94E-795B6919A60B}"/>
              </a:ext>
            </a:extLst>
          </p:cNvPr>
          <p:cNvSpPr txBox="1"/>
          <p:nvPr/>
        </p:nvSpPr>
        <p:spPr>
          <a:xfrm>
            <a:off x="1415221" y="5079570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visit </a:t>
            </a:r>
            <a:r>
              <a:rPr lang="en-US" sz="2400" dirty="0">
                <a:hlinkClick r:id="rId3"/>
              </a:rPr>
              <a:t>www.JohnGran.com</a:t>
            </a:r>
            <a:r>
              <a:rPr lang="en-US" sz="2400" dirty="0"/>
              <a:t> – I’m happy to help!</a:t>
            </a:r>
          </a:p>
        </p:txBody>
      </p:sp>
      <p:pic>
        <p:nvPicPr>
          <p:cNvPr id="3" name="Picture 2" descr="A picture containing suit&#10;&#10;Description automatically generated">
            <a:extLst>
              <a:ext uri="{FF2B5EF4-FFF2-40B4-BE49-F238E27FC236}">
                <a16:creationId xmlns:a16="http://schemas.microsoft.com/office/drawing/2014/main" id="{CE1C00D4-47F6-4CBE-BB6B-A27639A71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17" y="2052669"/>
            <a:ext cx="7382242" cy="27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5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Where Can I Get Local Information?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 #5:  Attend a Community Meeting and Ask Questions! </a:t>
            </a:r>
          </a:p>
        </p:txBody>
      </p:sp>
      <p:pic>
        <p:nvPicPr>
          <p:cNvPr id="11266" name="Picture 2" descr="What Questions Should You Ask During the Product Lifecycle ...">
            <a:extLst>
              <a:ext uri="{FF2B5EF4-FFF2-40B4-BE49-F238E27FC236}">
                <a16:creationId xmlns:a16="http://schemas.microsoft.com/office/drawing/2014/main" id="{886C6713-26CB-4AC9-87CC-55EE5AA0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0" y="2224120"/>
            <a:ext cx="6394383" cy="35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3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70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Finally, How’s Redondo Beach Doing?  Any Updates?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Still A Lot Going On in Redondo Beach! </a:t>
            </a:r>
          </a:p>
          <a:p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$900mm Galleria Plans – Estimated 10 Months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SCE Greenbelt / Right of Way – Almost Done!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AES Power Plant – Sale has Closed! 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Budget Season – May 16</a:t>
            </a:r>
            <a:r>
              <a:rPr lang="en-US" sz="2400" baseline="30000" dirty="0"/>
              <a:t>th</a:t>
            </a:r>
            <a:r>
              <a:rPr lang="en-US" sz="2400" dirty="0"/>
              <a:t> is when the 20/21 budget arrives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Any Other Topics you’d like to Discuss!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400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Wrapping Up – Any Final Questions?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71FD-2034-426F-B1FD-C060CFA431B2}"/>
              </a:ext>
            </a:extLst>
          </p:cNvPr>
          <p:cNvSpPr txBox="1"/>
          <p:nvPr/>
        </p:nvSpPr>
        <p:spPr>
          <a:xfrm>
            <a:off x="1431657" y="1316766"/>
            <a:ext cx="956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“Raise Your Hand” or send your question via “Chat”</a:t>
            </a:r>
          </a:p>
        </p:txBody>
      </p:sp>
      <p:pic>
        <p:nvPicPr>
          <p:cNvPr id="11266" name="Picture 2" descr="What Questions Should You Ask During the Product Lifecycle ...">
            <a:extLst>
              <a:ext uri="{FF2B5EF4-FFF2-40B4-BE49-F238E27FC236}">
                <a16:creationId xmlns:a16="http://schemas.microsoft.com/office/drawing/2014/main" id="{886C6713-26CB-4AC9-87CC-55EE5AA0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0" y="2224120"/>
            <a:ext cx="6394383" cy="35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2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building&#10;&#10;Description automatically generated">
            <a:extLst>
              <a:ext uri="{FF2B5EF4-FFF2-40B4-BE49-F238E27FC236}">
                <a16:creationId xmlns:a16="http://schemas.microsoft.com/office/drawing/2014/main" id="{04F52CEB-93C2-4699-8ECC-BAE1B0A54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858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6B351-44BF-4F74-BCB7-769475ACC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650" y="0"/>
            <a:ext cx="5943600" cy="1885950"/>
          </a:xfrm>
          <a:solidFill>
            <a:schemeClr val="accent1">
              <a:alpha val="57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Virtual Community Meeting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FC570D-ED3E-4546-8D70-77E7CDF20DCA}"/>
                  </a:ext>
                </a:extLst>
              </p14:cNvPr>
              <p14:cNvContentPartPr/>
              <p14:nvPr/>
            </p14:nvContentPartPr>
            <p14:xfrm>
              <a:off x="7748261" y="6217958"/>
              <a:ext cx="1867680" cy="223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FC570D-ED3E-4546-8D70-77E7CDF20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9261" y="6208958"/>
                <a:ext cx="18853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8D83A7-293E-42A8-89F4-3728DED1B048}"/>
                  </a:ext>
                </a:extLst>
              </p14:cNvPr>
              <p14:cNvContentPartPr/>
              <p14:nvPr/>
            </p14:nvContentPartPr>
            <p14:xfrm>
              <a:off x="7854101" y="6217958"/>
              <a:ext cx="1800360" cy="308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8D83A7-293E-42A8-89F4-3728DED1B0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5101" y="6208958"/>
                <a:ext cx="1818000" cy="325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DEC459D-CF5F-4DDA-B9FC-FB35648765AF}"/>
              </a:ext>
            </a:extLst>
          </p:cNvPr>
          <p:cNvSpPr/>
          <p:nvPr/>
        </p:nvSpPr>
        <p:spPr>
          <a:xfrm>
            <a:off x="9289934" y="4312080"/>
            <a:ext cx="2184632" cy="750770"/>
          </a:xfrm>
          <a:prstGeom prst="wedgeRoundRectCallout">
            <a:avLst>
              <a:gd name="adj1" fmla="val -86481"/>
              <a:gd name="adj2" fmla="val 2227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Sorry, You are on Your Own Today!</a:t>
            </a:r>
          </a:p>
        </p:txBody>
      </p:sp>
    </p:spTree>
    <p:extLst>
      <p:ext uri="{BB962C8B-B14F-4D97-AF65-F5344CB8AC3E}">
        <p14:creationId xmlns:p14="http://schemas.microsoft.com/office/powerpoint/2010/main" val="242923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C8C3F-2586-447D-9ECE-C2C00649DE8C}"/>
              </a:ext>
            </a:extLst>
          </p:cNvPr>
          <p:cNvSpPr txBox="1"/>
          <p:nvPr/>
        </p:nvSpPr>
        <p:spPr>
          <a:xfrm>
            <a:off x="3819525" y="2190750"/>
            <a:ext cx="16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the Info.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97DBF6-8FC4-4327-AF34-4054E54BA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07" y="0"/>
            <a:ext cx="5278185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3719E95-814D-4FF3-A5A2-3F6A399C407F}"/>
              </a:ext>
            </a:extLst>
          </p:cNvPr>
          <p:cNvSpPr/>
          <p:nvPr/>
        </p:nvSpPr>
        <p:spPr>
          <a:xfrm>
            <a:off x="1058779" y="1589171"/>
            <a:ext cx="2829827" cy="120315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About 10 Minutes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87E8530-85E1-4EA6-96E9-BEFFC977FFD0}"/>
              </a:ext>
            </a:extLst>
          </p:cNvPr>
          <p:cNvSpPr/>
          <p:nvPr/>
        </p:nvSpPr>
        <p:spPr>
          <a:xfrm>
            <a:off x="1058777" y="3072915"/>
            <a:ext cx="2829827" cy="120315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About 45 Minutes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B993959-F4F8-44DA-972B-2D757B287131}"/>
              </a:ext>
            </a:extLst>
          </p:cNvPr>
          <p:cNvSpPr/>
          <p:nvPr/>
        </p:nvSpPr>
        <p:spPr>
          <a:xfrm>
            <a:off x="1058777" y="4556659"/>
            <a:ext cx="2829827" cy="120315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About 25 Minutes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C9D18F-79AC-434C-BEBA-D9EFF59F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E463D-EB7B-41A9-BB83-5578397DBA09}"/>
              </a:ext>
            </a:extLst>
          </p:cNvPr>
          <p:cNvSpPr txBox="1"/>
          <p:nvPr/>
        </p:nvSpPr>
        <p:spPr>
          <a:xfrm>
            <a:off x="984254" y="490988"/>
            <a:ext cx="247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Today’s Agenda:</a:t>
            </a:r>
          </a:p>
        </p:txBody>
      </p:sp>
    </p:spTree>
    <p:extLst>
      <p:ext uri="{BB962C8B-B14F-4D97-AF65-F5344CB8AC3E}">
        <p14:creationId xmlns:p14="http://schemas.microsoft.com/office/powerpoint/2010/main" val="323089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E13B0-3D48-41F6-BF1F-A2CB974F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60" y="1045693"/>
            <a:ext cx="6924675" cy="3457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3108961" y="488644"/>
            <a:ext cx="558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Introducing: Redondo Beach City Councilman – John Gran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D1031F-401D-4553-943A-D7DCD1125B0A}"/>
              </a:ext>
            </a:extLst>
          </p:cNvPr>
          <p:cNvSpPr txBox="1"/>
          <p:nvPr/>
        </p:nvSpPr>
        <p:spPr>
          <a:xfrm>
            <a:off x="2943726" y="4831883"/>
            <a:ext cx="630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Spoke, and I’m Listening: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“It’s time the City pays Full Attention to North Redondo Beach!”</a:t>
            </a:r>
          </a:p>
          <a:p>
            <a:r>
              <a:rPr lang="en-US" b="1" dirty="0">
                <a:solidFill>
                  <a:srgbClr val="FF0000"/>
                </a:solidFill>
              </a:rPr>
              <a:t>“That’s great, but how are you going to pay for that?” </a:t>
            </a:r>
          </a:p>
        </p:txBody>
      </p:sp>
    </p:spTree>
    <p:extLst>
      <p:ext uri="{BB962C8B-B14F-4D97-AF65-F5344CB8AC3E}">
        <p14:creationId xmlns:p14="http://schemas.microsoft.com/office/powerpoint/2010/main" val="20554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3108961" y="488644"/>
            <a:ext cx="558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Introducing: Redondo Beach City Councilman – John Gran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F569DE-802B-4B17-A8A9-D366A4898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30" y="1295284"/>
            <a:ext cx="7083859" cy="2657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895BA-C752-4FCD-82B1-3F82D4BC5AC3}"/>
              </a:ext>
            </a:extLst>
          </p:cNvPr>
          <p:cNvSpPr txBox="1"/>
          <p:nvPr/>
        </p:nvSpPr>
        <p:spPr>
          <a:xfrm>
            <a:off x="2943726" y="4831883"/>
            <a:ext cx="6304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Spoke, and I’m Listening: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I’ve created this newsletter to share Local Information: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To Sign Up, visit </a:t>
            </a:r>
            <a:r>
              <a:rPr lang="en-US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www.JohnGran.com</a:t>
            </a:r>
            <a:r>
              <a:rPr lang="en-US" b="1" dirty="0">
                <a:solidFill>
                  <a:srgbClr val="FF0000"/>
                </a:solidFill>
              </a:rPr>
              <a:t> or send me an email.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C9F67-9DFD-45F8-894B-B9AF5023D0F7}"/>
              </a:ext>
            </a:extLst>
          </p:cNvPr>
          <p:cNvSpPr txBox="1"/>
          <p:nvPr/>
        </p:nvSpPr>
        <p:spPr>
          <a:xfrm>
            <a:off x="2925216" y="4129238"/>
            <a:ext cx="7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Multiple Online Comments: “What is going on with Redondo Beach?”</a:t>
            </a:r>
          </a:p>
        </p:txBody>
      </p:sp>
    </p:spTree>
    <p:extLst>
      <p:ext uri="{BB962C8B-B14F-4D97-AF65-F5344CB8AC3E}">
        <p14:creationId xmlns:p14="http://schemas.microsoft.com/office/powerpoint/2010/main" val="60694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847023" y="783110"/>
            <a:ext cx="616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OK, Time for Our First Online Poll: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30496-9C31-4B1A-987F-76D7D96C58F3}"/>
              </a:ext>
            </a:extLst>
          </p:cNvPr>
          <p:cNvSpPr/>
          <p:nvPr/>
        </p:nvSpPr>
        <p:spPr>
          <a:xfrm>
            <a:off x="683394" y="1611216"/>
            <a:ext cx="11104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2333"/>
                </a:solidFill>
                <a:effectLst/>
                <a:latin typeface="Lato"/>
              </a:rPr>
              <a:t>Before Today - How many community meetings w/ Councilman John Gran have you attended? ( Single Choice)</a:t>
            </a:r>
          </a:p>
          <a:p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  <a:p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1: This is my First Meeting - It's Virtual, and I'm Stuck at Home Anyway.</a:t>
            </a:r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endParaRPr lang="en-US" sz="2000" b="0" i="0" dirty="0">
              <a:solidFill>
                <a:srgbClr val="232333"/>
              </a:solidFill>
              <a:effectLst/>
              <a:latin typeface="Lato"/>
            </a:endParaRPr>
          </a:p>
          <a:p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2: One Meeting - I Checked It Out Once and Virtual May be Way Better - We'll See...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3: Two Meetings - I was Curious To See If John just say's the same thing each time.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4: Three Or More - I Can't Get Enough of John's Wisdom, Wit and Good Sense of Humor!</a:t>
            </a:r>
          </a:p>
          <a:p>
            <a:b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</a:br>
            <a:r>
              <a:rPr lang="en-US" sz="2000" b="0" i="0" dirty="0">
                <a:solidFill>
                  <a:srgbClr val="232333"/>
                </a:solidFill>
                <a:effectLst/>
                <a:latin typeface="Lato"/>
              </a:rPr>
              <a:t>Answer 5: What? Who's John? Sorry, I'm on the Wrong ZOOM...My Bad - Bye!</a:t>
            </a:r>
          </a:p>
        </p:txBody>
      </p:sp>
    </p:spTree>
    <p:extLst>
      <p:ext uri="{BB962C8B-B14F-4D97-AF65-F5344CB8AC3E}">
        <p14:creationId xmlns:p14="http://schemas.microsoft.com/office/powerpoint/2010/main" val="364419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OK, Let’s Get Started: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22A12-282C-49F0-B946-AE14370ADCA2}"/>
              </a:ext>
            </a:extLst>
          </p:cNvPr>
          <p:cNvSpPr/>
          <p:nvPr/>
        </p:nvSpPr>
        <p:spPr>
          <a:xfrm>
            <a:off x="1415221" y="1216057"/>
            <a:ext cx="10414228" cy="492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Introducing Special Guest:  </a:t>
            </a:r>
            <a:r>
              <a:rPr lang="en-US" sz="2400" b="1" dirty="0"/>
              <a:t>Jacqueline Sun w/ Beach Cities Health District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What Actions has the City taken? </a:t>
            </a:r>
            <a:br>
              <a:rPr lang="en-US" sz="2400" dirty="0"/>
            </a:b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How are the Fire Department and Police Department handling issues?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2400" dirty="0"/>
              <a:t>What is going on with the testing at the Galleria?</a:t>
            </a:r>
          </a:p>
          <a:p>
            <a:pPr marL="342900" indent="-342900">
              <a:buFont typeface="+mj-lt"/>
              <a:buAutoNum type="arabicPeriod" startAt="3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Where can I get additional local COVID-19 information?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600075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5. Question Time:  Please “Raise Your Hand” or send me your question via “Chat” </a:t>
            </a:r>
          </a:p>
          <a:p>
            <a:r>
              <a:rPr lang="en-US" sz="2400" dirty="0"/>
              <a:t>Closing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C558C-7DD4-4702-A72E-E62A829EC13A}"/>
              </a:ext>
            </a:extLst>
          </p:cNvPr>
          <p:cNvSpPr/>
          <p:nvPr/>
        </p:nvSpPr>
        <p:spPr>
          <a:xfrm>
            <a:off x="756469" y="530710"/>
            <a:ext cx="51536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Introducing:  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Jacqueline Sun </a:t>
            </a:r>
            <a:b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Senior Policy Analyst at Beach Cities Health District</a:t>
            </a:r>
          </a:p>
          <a:p>
            <a:endParaRPr lang="en-US" dirty="0"/>
          </a:p>
        </p:txBody>
      </p:sp>
      <p:pic>
        <p:nvPicPr>
          <p:cNvPr id="3074" name="Picture 2" descr="Jacqueline Sun">
            <a:extLst>
              <a:ext uri="{FF2B5EF4-FFF2-40B4-BE49-F238E27FC236}">
                <a16:creationId xmlns:a16="http://schemas.microsoft.com/office/drawing/2014/main" id="{A8BA7C21-92E0-4BA6-A253-C53E5EDE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30" y="2109915"/>
            <a:ext cx="2591803" cy="25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313DDC-26F6-4FAC-B725-2169D9901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23" y="330792"/>
            <a:ext cx="5563994" cy="60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6D2CF-E12D-46F9-A2E8-3966DAD10DDB}"/>
              </a:ext>
            </a:extLst>
          </p:cNvPr>
          <p:cNvSpPr txBox="1"/>
          <p:nvPr/>
        </p:nvSpPr>
        <p:spPr>
          <a:xfrm>
            <a:off x="1415221" y="580863"/>
            <a:ext cx="492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COVID-19 Updates: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9D0B69-3D7F-48CD-A609-2A9D3865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0" y="5672763"/>
            <a:ext cx="2381551" cy="11852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22A12-282C-49F0-B946-AE14370ADCA2}"/>
              </a:ext>
            </a:extLst>
          </p:cNvPr>
          <p:cNvSpPr/>
          <p:nvPr/>
        </p:nvSpPr>
        <p:spPr>
          <a:xfrm>
            <a:off x="1415221" y="985224"/>
            <a:ext cx="1061635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What Actions has the City taken? 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March 12</a:t>
            </a:r>
            <a:r>
              <a:rPr lang="en-US" sz="2400" baseline="30000" dirty="0"/>
              <a:t>th</a:t>
            </a:r>
            <a:r>
              <a:rPr lang="en-US" sz="2400" dirty="0"/>
              <a:t>: 	Proclamation of Local Emergency</a:t>
            </a:r>
          </a:p>
          <a:p>
            <a:pPr lvl="0"/>
            <a:r>
              <a:rPr lang="en-US" sz="2400" dirty="0"/>
              <a:t>March 16</a:t>
            </a:r>
            <a:r>
              <a:rPr lang="en-US" sz="2400" baseline="30000" dirty="0"/>
              <a:t>th</a:t>
            </a:r>
            <a:r>
              <a:rPr lang="en-US" sz="2400" dirty="0"/>
              <a:t>: 	Closed City Facilities, Cancelled Commission Meetings</a:t>
            </a:r>
          </a:p>
          <a:p>
            <a:pPr lvl="0"/>
            <a:r>
              <a:rPr lang="en-US" sz="2400" dirty="0"/>
              <a:t>March 17</a:t>
            </a:r>
            <a:r>
              <a:rPr lang="en-US" sz="2400" baseline="30000" dirty="0"/>
              <a:t>th</a:t>
            </a:r>
            <a:r>
              <a:rPr lang="en-US" sz="2400" dirty="0"/>
              <a:t>: 	Issued Local “Safer At Home” Order, Closed non-essential businesses</a:t>
            </a:r>
          </a:p>
          <a:p>
            <a:pPr lvl="0"/>
            <a:r>
              <a:rPr lang="en-US" sz="2400" dirty="0"/>
              <a:t>March 19</a:t>
            </a:r>
            <a:r>
              <a:rPr lang="en-US" sz="2400" baseline="30000" dirty="0"/>
              <a:t>th</a:t>
            </a:r>
            <a:r>
              <a:rPr lang="en-US" sz="2400" dirty="0"/>
              <a:t>: 	Closed Playground Equipment, Closed Wilderness Park</a:t>
            </a:r>
          </a:p>
          <a:p>
            <a:pPr lvl="0"/>
            <a:r>
              <a:rPr lang="en-US" sz="2400" dirty="0"/>
              <a:t>March 21</a:t>
            </a:r>
            <a:r>
              <a:rPr lang="en-US" sz="2400" baseline="30000" dirty="0"/>
              <a:t>st</a:t>
            </a:r>
            <a:r>
              <a:rPr lang="en-US" sz="2400" dirty="0"/>
              <a:t>:  	Reconciled Local Orders with LA County’s “Safer At Home” Order</a:t>
            </a:r>
          </a:p>
          <a:p>
            <a:pPr lvl="0"/>
            <a:r>
              <a:rPr lang="en-US" sz="2400" dirty="0"/>
              <a:t>March 26</a:t>
            </a:r>
            <a:r>
              <a:rPr lang="en-US" sz="2400" baseline="30000" dirty="0"/>
              <a:t>th</a:t>
            </a:r>
            <a:r>
              <a:rPr lang="en-US" sz="2400" dirty="0"/>
              <a:t>: 	Closed Esplanade, Beach Accesses and Public Walkways</a:t>
            </a:r>
          </a:p>
          <a:p>
            <a:pPr lvl="0"/>
            <a:r>
              <a:rPr lang="en-US" sz="2400" dirty="0"/>
              <a:t>April 9</a:t>
            </a:r>
            <a:r>
              <a:rPr lang="en-US" sz="2400" baseline="30000" dirty="0"/>
              <a:t>th</a:t>
            </a:r>
            <a:r>
              <a:rPr lang="en-US" sz="2400" dirty="0"/>
              <a:t>:  	Local “Masks Required” Order (LA County issued on 4/10/2020)   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86CE0-AAC1-42B9-9C64-68D9F95514AA}"/>
              </a:ext>
            </a:extLst>
          </p:cNvPr>
          <p:cNvSpPr/>
          <p:nvPr/>
        </p:nvSpPr>
        <p:spPr>
          <a:xfrm>
            <a:off x="1415221" y="5175652"/>
            <a:ext cx="10173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https://www.redondo.org/depts/city_manager/coronavirus_update.asp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D571B-1AEA-4AE5-B836-E858DD815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69" y="715717"/>
            <a:ext cx="2782464" cy="14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3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1534</Words>
  <Application>Microsoft Office PowerPoint</Application>
  <PresentationFormat>Widescreen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Lato</vt:lpstr>
      <vt:lpstr>Office Theme</vt:lpstr>
      <vt:lpstr>Virtual Community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Community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RB Community Meeting</dc:title>
  <dc:creator>John Gran</dc:creator>
  <cp:lastModifiedBy>John Gran</cp:lastModifiedBy>
  <cp:revision>30</cp:revision>
  <dcterms:created xsi:type="dcterms:W3CDTF">2020-04-10T21:19:33Z</dcterms:created>
  <dcterms:modified xsi:type="dcterms:W3CDTF">2020-04-11T15:32:15Z</dcterms:modified>
</cp:coreProperties>
</file>